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 b="def" i="def"/>
      <a:tcStyle>
        <a:tcBdr/>
        <a:fill>
          <a:solidFill>
            <a:srgbClr val="E7D4AC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353528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353528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solidFill>
                <a:srgbClr val="6F6F6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wholeTbl>
    <a:band2H>
      <a:tcTxStyle b="def" i="def"/>
      <a:tcStyle>
        <a:tcBdr/>
        <a:fill>
          <a:solidFill>
            <a:srgbClr val="E3D3A5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6F6F6F"/>
              </a:solidFill>
              <a:prstDash val="solid"/>
              <a:miter lim="400000"/>
            </a:ln>
          </a:left>
          <a:right>
            <a:ln w="12700" cap="flat">
              <a:solidFill>
                <a:srgbClr val="6F6F6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5CEA8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0503C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2B78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 b="def" i="def"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B8173"/>
              </a:solidFill>
              <a:prstDash val="solid"/>
              <a:miter lim="400000"/>
            </a:ln>
          </a:left>
          <a:right>
            <a:ln w="12700" cap="flat">
              <a:solidFill>
                <a:srgbClr val="8B817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B3A1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86E5F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CAAA5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 b="def" i="def"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7AF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solidFill>
                <a:srgbClr val="82828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 b="def" i="def"/>
      <a:tcStyle>
        <a:tcBdr/>
        <a:fill>
          <a:solidFill>
            <a:srgbClr val="DED4B6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CDBE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20000"/>
            </a:srgbClr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104900" y="1473200"/>
            <a:ext cx="10795000" cy="3556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104900" y="5016500"/>
            <a:ext cx="10795000" cy="2235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7505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0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22750"/>
            <a:ext cx="10464800" cy="774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ClrTx/>
              <a:buSzTx/>
              <a:buNone/>
              <a:defRPr sz="42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254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half" idx="13"/>
          </p:nvPr>
        </p:nvSpPr>
        <p:spPr>
          <a:xfrm>
            <a:off x="2857500" y="698500"/>
            <a:ext cx="7302500" cy="5397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104900" y="6248400"/>
            <a:ext cx="10795000" cy="1397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104900" y="7632700"/>
            <a:ext cx="10795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104900" y="3098800"/>
            <a:ext cx="10795000" cy="35560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3070" y="1432209"/>
            <a:ext cx="5461001" cy="6985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35000" y="1473200"/>
            <a:ext cx="5715000" cy="33147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35000" y="4940300"/>
            <a:ext cx="5715000" cy="3606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104900" y="3022600"/>
            <a:ext cx="10795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quarter" idx="13"/>
          </p:nvPr>
        </p:nvSpPr>
        <p:spPr>
          <a:xfrm>
            <a:off x="7581900" y="3022600"/>
            <a:ext cx="43180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104900" y="3022600"/>
            <a:ext cx="5397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7835900" y="4974535"/>
            <a:ext cx="4508500" cy="4140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7835900" y="626165"/>
            <a:ext cx="4508500" cy="4152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609600" y="631776"/>
            <a:ext cx="7035800" cy="8496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104900" y="939800"/>
            <a:ext cx="10795000" cy="787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104900" y="571500"/>
            <a:ext cx="10795000" cy="236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327743"/>
            <a:ext cx="368504" cy="4258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b="1" sz="1800">
                <a:solidFill>
                  <a:srgbClr val="51573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9pPr>
    </p:titleStyle>
    <p:bodyStyle>
      <a:lvl1pPr marL="381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1pPr>
      <a:lvl2pPr marL="762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2pPr>
      <a:lvl3pPr marL="1143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3pPr>
      <a:lvl4pPr marL="1524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4pPr>
      <a:lvl5pPr marL="1905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5pPr>
      <a:lvl6pPr marL="2286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6pPr>
      <a:lvl7pPr marL="2667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7pPr>
      <a:lvl8pPr marL="3048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8pPr>
      <a:lvl9pPr marL="3429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家家有難題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家家有難題</a:t>
            </a:r>
          </a:p>
        </p:txBody>
      </p:sp>
      <p:sp>
        <p:nvSpPr>
          <p:cNvPr id="120" name="Family Troubl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Family Trouble</a:t>
            </a:r>
          </a:p>
        </p:txBody>
      </p:sp>
      <p:grpSp>
        <p:nvGrpSpPr>
          <p:cNvPr id="123" name="Biggest-Challenges-Facing-Marketers.jpg"/>
          <p:cNvGrpSpPr/>
          <p:nvPr/>
        </p:nvGrpSpPr>
        <p:grpSpPr>
          <a:xfrm>
            <a:off x="1320800" y="190500"/>
            <a:ext cx="10364759" cy="5600700"/>
            <a:chOff x="0" y="0"/>
            <a:chExt cx="10364758" cy="5600700"/>
          </a:xfrm>
        </p:grpSpPr>
        <p:pic>
          <p:nvPicPr>
            <p:cNvPr id="122" name="Biggest-Challenges-Facing-Marketers.jpg" descr="Biggest-Challenges-Facing-Marketers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65100" y="114300"/>
              <a:ext cx="10034559" cy="51689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1" name="Biggest-Challenges-Facing-Marketers.jpg" descr="Biggest-Challenges-Facing-Marketers.jp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364759" cy="56007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.        兄弟姊妹關係…"/>
          <p:cNvSpPr txBox="1"/>
          <p:nvPr/>
        </p:nvSpPr>
        <p:spPr>
          <a:xfrm>
            <a:off x="1704097" y="1850450"/>
            <a:ext cx="10455657" cy="7244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/>
            <a:r>
              <a:t> 1.        兄弟姊妹關係</a:t>
            </a:r>
          </a:p>
          <a:p>
            <a:pPr algn="l"/>
            <a:r>
              <a:t> 2.        飲食習慣</a:t>
            </a:r>
          </a:p>
          <a:p>
            <a:pPr algn="l"/>
            <a:r>
              <a:t> 3.        反叛行為難於阻止</a:t>
            </a:r>
          </a:p>
          <a:p>
            <a:pPr algn="l"/>
            <a:r>
              <a:t> 4.        社交能力 (如沒有朋友、不願接觸別人)</a:t>
            </a:r>
          </a:p>
          <a:p>
            <a:pPr algn="l"/>
            <a:r>
              <a:t> 5.        難以了解子女心及不懂教育方法</a:t>
            </a:r>
          </a:p>
          <a:p>
            <a:pPr algn="l"/>
            <a:r>
              <a:t> 6.        入學的生活</a:t>
            </a:r>
          </a:p>
          <a:p>
            <a:pPr algn="l"/>
            <a:r>
              <a:t> 7.        睡眠習慣</a:t>
            </a:r>
          </a:p>
          <a:p>
            <a:pPr algn="l"/>
            <a:r>
              <a:t> 8.        情緒問題 (愛哭)</a:t>
            </a:r>
          </a:p>
          <a:p>
            <a:pPr algn="l"/>
            <a:r>
              <a:t> 9.        對子女讀書興趣低感到困難</a:t>
            </a:r>
          </a:p>
          <a:p>
            <a:pPr algn="l"/>
            <a:r>
              <a:t> 10.    沉迷電視、電腦、手機、網路</a:t>
            </a:r>
          </a:p>
        </p:txBody>
      </p:sp>
      <p:sp>
        <p:nvSpPr>
          <p:cNvPr id="126" name="十大教養難題"/>
          <p:cNvSpPr/>
          <p:nvPr/>
        </p:nvSpPr>
        <p:spPr>
          <a:xfrm>
            <a:off x="1473944" y="606052"/>
            <a:ext cx="4229101" cy="79222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5400">
                <a:solidFill>
                  <a:srgbClr val="E6E6E6"/>
                </a:solidFill>
              </a:defRPr>
            </a:lvl1pPr>
          </a:lstStyle>
          <a:p>
            <a:pPr/>
            <a:r>
              <a:t>十大教養難題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身…"/>
          <p:cNvSpPr txBox="1"/>
          <p:nvPr>
            <p:ph type="ctrTitle"/>
          </p:nvPr>
        </p:nvSpPr>
        <p:spPr>
          <a:xfrm>
            <a:off x="767415" y="2378270"/>
            <a:ext cx="10795001" cy="4399712"/>
          </a:xfrm>
          <a:prstGeom prst="rect">
            <a:avLst/>
          </a:prstGeom>
        </p:spPr>
        <p:txBody>
          <a:bodyPr/>
          <a:lstStyle/>
          <a:p>
            <a:pPr/>
            <a:r>
              <a:t>身</a:t>
            </a:r>
          </a:p>
          <a:p>
            <a:pPr/>
            <a:r>
              <a:t>心</a:t>
            </a:r>
          </a:p>
          <a:p>
            <a:pPr/>
            <a:r>
              <a:t>靈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Renaissance">
  <a:themeElements>
    <a:clrScheme name="Renaissance">
      <a:dk1>
        <a:srgbClr val="625B48"/>
      </a:dk1>
      <a:lt1>
        <a:srgbClr val="1A2C62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Renaissance">
  <a:themeElements>
    <a:clrScheme name="Renaissance">
      <a:dk1>
        <a:srgbClr val="000000"/>
      </a:dk1>
      <a:lt1>
        <a:srgbClr val="FFFFFF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